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8"/>
  </p:notesMasterIdLst>
  <p:sldIdLst>
    <p:sldId id="256" r:id="rId2"/>
    <p:sldId id="359" r:id="rId3"/>
    <p:sldId id="259" r:id="rId4"/>
    <p:sldId id="261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270" r:id="rId13"/>
    <p:sldId id="271" r:id="rId14"/>
    <p:sldId id="386" r:id="rId15"/>
    <p:sldId id="273" r:id="rId16"/>
    <p:sldId id="274" r:id="rId17"/>
    <p:sldId id="387" r:id="rId18"/>
    <p:sldId id="263" r:id="rId19"/>
    <p:sldId id="264" r:id="rId20"/>
    <p:sldId id="265" r:id="rId21"/>
    <p:sldId id="266" r:id="rId22"/>
    <p:sldId id="301" r:id="rId23"/>
    <p:sldId id="267" r:id="rId24"/>
    <p:sldId id="268" r:id="rId25"/>
    <p:sldId id="269" r:id="rId26"/>
    <p:sldId id="322" r:id="rId27"/>
    <p:sldId id="323" r:id="rId28"/>
    <p:sldId id="361" r:id="rId29"/>
    <p:sldId id="272" r:id="rId30"/>
    <p:sldId id="324" r:id="rId31"/>
    <p:sldId id="325" r:id="rId32"/>
    <p:sldId id="277" r:id="rId33"/>
    <p:sldId id="281" r:id="rId34"/>
    <p:sldId id="282" r:id="rId35"/>
    <p:sldId id="279" r:id="rId36"/>
    <p:sldId id="360" r:id="rId3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9" roundtripDataSignature="AMtx7miBA6WTsNMwrOVTL7rGEx2r46Hb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1129D1-4D00-4366-83CF-4E39F51F10C1}">
  <a:tblStyle styleId="{281129D1-4D00-4366-83CF-4E39F51F10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1"/>
    <p:restoredTop sz="65282"/>
  </p:normalViewPr>
  <p:slideViewPr>
    <p:cSldViewPr snapToGrid="0">
      <p:cViewPr varScale="1">
        <p:scale>
          <a:sx n="78" d="100"/>
          <a:sy n="78" d="100"/>
        </p:scale>
        <p:origin x="2872" y="168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4" name="Google Shape;2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149e19df79_0_6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1149e19df79_0_6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2" name="Google Shape;3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3" name="Google Shape;36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3" name="Google Shape;4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855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1053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01" name="Google Shape;10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9" name="Google Shape;1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38" name="Google Shape;238;p1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968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8" name="Google Shape;148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2" name="Google Shape;162;p1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8" name="Google Shape;17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4" name="Google Shape;194;p1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9" name="Google Shape;219;p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9" name="Google Shape;219;p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82817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3" name="Google Shape;36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49e19df7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1149e19df79_0_40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" name="Google Shape;63;g1149e19df79_0_40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3" name="Google Shape;253;p5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0" name="Google Shape;260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1" name="Google Shape;261;p5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8" name="Google Shape;2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69" name="Google Shape;269;p6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49e19df79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1149e19df79_0_4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7" name="Google Shape;107;g1149e19df79_0_4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49e19df79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1149e19df79_0_54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5" name="Google Shape;165;g1149e19df79_0_54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49e19df79_0_58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g1149e19df79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9" name="Google Shape;2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0" name="Google Shape;2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37DD7227-7112-B445-B180-9489B65EA58A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0AAA0B74-0891-7B18-4A2F-728CE459D2FC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A06CFE24-FB51-5192-88CE-1034ECCD01BE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16: Code Generation &amp; Project 8 Overview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2544B4A8-EAF1-08D4-6B17-5131B0900122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2FD47390-3C0F-BBF4-51FE-8464142B4923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EA0AB858-111A-5F1F-AB5A-5ED8D2475459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0A09369A-F883-DDFC-FEE8-EF5DEC78BE46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16: Code Generation &amp; Project 8 Overview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605127E5-63E2-FA65-8002-C3FB232CC01A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Code Generation &amp;</a:t>
            </a:r>
            <a:r>
              <a:rPr lang="en-US" dirty="0"/>
              <a:t> </a:t>
            </a:r>
            <a:r>
              <a:rPr lang="en-US" b="0" dirty="0"/>
              <a:t>Project 8 Overview</a:t>
            </a:r>
            <a:endParaRPr sz="31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 i="1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25143"/>
            <a:ext cx="7772400" cy="1259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Compilers: Code Generation, Project 8 Introduction with AST Node Examples and </a:t>
            </a:r>
            <a:r>
              <a:rPr lang="en-US" sz="2400" dirty="0" err="1"/>
              <a:t>MicroJack</a:t>
            </a:r>
            <a:r>
              <a:rPr lang="en-US" sz="2400" dirty="0"/>
              <a:t>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57" name="Google Shape;257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Why? Modularity: We can fit any expression in that slot, as long as </a:t>
            </a:r>
            <a:r>
              <a:rPr lang="en-US" b="1" dirty="0"/>
              <a:t>its result ends up in R0!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Even another 			 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58" name="Google Shape;25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59" name="Google Shape;259;p9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9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9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66" name="Google Shape;26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05025" y="2684975"/>
            <a:ext cx="812400" cy="812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64025" y="4166975"/>
            <a:ext cx="812400" cy="812429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9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9"/>
          <p:cNvSpPr/>
          <p:nvPr/>
        </p:nvSpPr>
        <p:spPr>
          <a:xfrm>
            <a:off x="459275" y="3220700"/>
            <a:ext cx="2954100" cy="2447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9"/>
          <p:cNvSpPr/>
          <p:nvPr/>
        </p:nvSpPr>
        <p:spPr>
          <a:xfrm>
            <a:off x="649274" y="4222975"/>
            <a:ext cx="861775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3" name="Google Shape;273;p9"/>
          <p:cNvCxnSpPr>
            <a:stCxn id="271" idx="0"/>
            <a:endCxn id="270" idx="2"/>
          </p:cNvCxnSpPr>
          <p:nvPr/>
        </p:nvCxnSpPr>
        <p:spPr>
          <a:xfrm rot="10800000" flipH="1">
            <a:off x="1080162" y="3745975"/>
            <a:ext cx="6264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4" name="Google Shape;274;p9"/>
          <p:cNvCxnSpPr>
            <a:stCxn id="272" idx="0"/>
            <a:endCxn id="270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5" name="Google Shape;275;p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7" name="Google Shape;277;p9"/>
          <p:cNvSpPr/>
          <p:nvPr/>
        </p:nvSpPr>
        <p:spPr>
          <a:xfrm>
            <a:off x="137750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8" name="Google Shape;278;p9"/>
          <p:cNvSpPr/>
          <p:nvPr/>
        </p:nvSpPr>
        <p:spPr>
          <a:xfrm>
            <a:off x="243805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</a:t>
            </a:r>
            <a:r>
              <a:rPr lang="en-US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9" name="Google Shape;279;p9"/>
          <p:cNvCxnSpPr>
            <a:stCxn id="278" idx="0"/>
            <a:endCxn id="272" idx="2"/>
          </p:cNvCxnSpPr>
          <p:nvPr/>
        </p:nvCxnSpPr>
        <p:spPr>
          <a:xfrm rot="10800000">
            <a:off x="2330350" y="4507925"/>
            <a:ext cx="551700" cy="326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0" name="Google Shape;280;p9"/>
          <p:cNvCxnSpPr>
            <a:stCxn id="277" idx="0"/>
          </p:cNvCxnSpPr>
          <p:nvPr/>
        </p:nvCxnSpPr>
        <p:spPr>
          <a:xfrm rot="10800000" flipH="1">
            <a:off x="1821500" y="4519625"/>
            <a:ext cx="516900" cy="315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1" name="Google Shape;281;p9"/>
          <p:cNvSpPr txBox="1"/>
          <p:nvPr/>
        </p:nvSpPr>
        <p:spPr>
          <a:xfrm>
            <a:off x="1587950" y="44957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2" name="Google Shape;282;p9"/>
          <p:cNvSpPr txBox="1"/>
          <p:nvPr/>
        </p:nvSpPr>
        <p:spPr>
          <a:xfrm>
            <a:off x="2624900" y="449576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2749100" y="23572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89" name="Google Shape;289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90" name="Google Shape;290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91" name="Google Shape;291;p10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0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0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4" name="Google Shape;294;p10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5" name="Google Shape;295;p10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6" name="Google Shape;296;p10"/>
          <p:cNvCxnSpPr>
            <a:stCxn id="294" idx="0"/>
            <a:endCxn id="293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10"/>
          <p:cNvCxnSpPr>
            <a:stCxn id="295" idx="0"/>
            <a:endCxn id="293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8" name="Google Shape;298;p10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9" name="Google Shape;299;p10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Google Shape;300;p10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0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0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0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4" name="Google Shape;304;p10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0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0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149e19df79_0_6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12" name="Google Shape;312;g1149e19df79_0_6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Why won’t this always work?</a:t>
            </a: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13208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13" name="Google Shape;313;g1149e19df79_0_6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14" name="Google Shape;314;g1149e19df79_0_629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1149e19df79_0_629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1149e19df79_0_62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7" name="Google Shape;317;g1149e19df79_0_629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g1149e19df79_0_62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19" name="Google Shape;319;g1149e19df79_0_629"/>
          <p:cNvCxnSpPr>
            <a:stCxn id="317" idx="0"/>
            <a:endCxn id="316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0" name="Google Shape;320;g1149e19df79_0_629"/>
          <p:cNvCxnSpPr>
            <a:stCxn id="318" idx="0"/>
            <a:endCxn id="316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1" name="Google Shape;321;g1149e19df79_0_62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2" name="Google Shape;322;g1149e19df79_0_62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3" name="Google Shape;323;g1149e19df79_0_629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149e19df79_0_629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149e19df79_0_629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149e19df79_0_629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7" name="Google Shape;327;g1149e19df79_0_629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1149e19df79_0_629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g1149e19df79_0_62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It’s those pesky nested expressions! The </a:t>
            </a:r>
            <a:r>
              <a:rPr lang="en-US" dirty="0">
                <a:solidFill>
                  <a:srgbClr val="674EA7"/>
                </a:solidFill>
              </a:rPr>
              <a:t>outer PLUS</a:t>
            </a:r>
            <a:r>
              <a:rPr lang="en-US" dirty="0"/>
              <a:t> saves a value in R2, but the </a:t>
            </a:r>
            <a:r>
              <a:rPr lang="en-US" dirty="0">
                <a:solidFill>
                  <a:srgbClr val="6AA84F"/>
                </a:solidFill>
              </a:rPr>
              <a:t>inner PLUS</a:t>
            </a:r>
            <a:r>
              <a:rPr lang="en-US" dirty="0"/>
              <a:t> overwrites that value during its computation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35" name="Google Shape;335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36" name="Google Shape;336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37" name="Google Shape;337;p11"/>
          <p:cNvSpPr/>
          <p:nvPr/>
        </p:nvSpPr>
        <p:spPr>
          <a:xfrm>
            <a:off x="5125224" y="2398208"/>
            <a:ext cx="3013541" cy="4353818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4735657" y="3857402"/>
            <a:ext cx="2464486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1"/>
          <p:cNvSpPr/>
          <p:nvPr/>
        </p:nvSpPr>
        <p:spPr>
          <a:xfrm>
            <a:off x="4718125" y="2398284"/>
            <a:ext cx="23874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1"/>
          <p:cNvSpPr/>
          <p:nvPr/>
        </p:nvSpPr>
        <p:spPr>
          <a:xfrm>
            <a:off x="5073025" y="2133884"/>
            <a:ext cx="306574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 dirty="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 from R2 (!)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1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1"/>
          <p:cNvSpPr txBox="1"/>
          <p:nvPr/>
        </p:nvSpPr>
        <p:spPr>
          <a:xfrm rot="-5400000">
            <a:off x="4444975" y="267135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1"/>
          <p:cNvSpPr txBox="1"/>
          <p:nvPr/>
        </p:nvSpPr>
        <p:spPr>
          <a:xfrm rot="-5400000">
            <a:off x="4447745" y="4497302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1"/>
          <p:cNvSpPr txBox="1"/>
          <p:nvPr/>
        </p:nvSpPr>
        <p:spPr>
          <a:xfrm rot="5400000">
            <a:off x="7479007" y="381240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5" name="Google Shape;345;p11"/>
          <p:cNvGrpSpPr/>
          <p:nvPr/>
        </p:nvGrpSpPr>
        <p:grpSpPr>
          <a:xfrm>
            <a:off x="459275" y="3220700"/>
            <a:ext cx="3149625" cy="2447400"/>
            <a:chOff x="459275" y="3220700"/>
            <a:chExt cx="3149625" cy="2447400"/>
          </a:xfrm>
        </p:grpSpPr>
        <p:sp>
          <p:nvSpPr>
            <p:cNvPr id="346" name="Google Shape;346;p11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649274" y="4222975"/>
              <a:ext cx="861775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NUM(5)</a:t>
              </a:r>
              <a:endParaRPr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0" name="Google Shape;350;p11"/>
            <p:cNvCxnSpPr>
              <a:stCxn id="348" idx="0"/>
              <a:endCxn id="347" idx="2"/>
            </p:cNvCxnSpPr>
            <p:nvPr/>
          </p:nvCxnSpPr>
          <p:spPr>
            <a:xfrm rot="10800000" flipH="1">
              <a:off x="1080162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1" name="Google Shape;351;p11"/>
            <p:cNvCxnSpPr>
              <a:stCxn id="349" idx="0"/>
              <a:endCxn id="347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2" name="Google Shape;352;p11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3" name="Google Shape;353;p11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6" name="Google Shape;356;p11"/>
            <p:cNvCxnSpPr>
              <a:stCxn id="355" idx="0"/>
              <a:endCxn id="349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7" name="Google Shape;357;p11"/>
            <p:cNvCxnSpPr>
              <a:stCxn id="354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8" name="Google Shape;358;p11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9" name="Google Shape;359;p11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Solution: Store “saved” values in a stack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Not quite the same as “The Stack” or function</a:t>
            </a:r>
            <a:br>
              <a:rPr lang="en-US" dirty="0"/>
            </a:br>
            <a:r>
              <a:rPr lang="en-US" dirty="0"/>
              <a:t>call stack frames (but used for a</a:t>
            </a:r>
            <a:br>
              <a:rPr lang="en-US" dirty="0"/>
            </a:br>
            <a:r>
              <a:rPr lang="en-US" dirty="0"/>
              <a:t>similar reason)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We’ll keep a stack starting at</a:t>
            </a:r>
            <a:br>
              <a:rPr lang="en-US" dirty="0"/>
            </a:br>
            <a:r>
              <a:rPr lang="en-US" dirty="0"/>
              <a:t>memory address 1024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R1 is our </a:t>
            </a:r>
            <a:r>
              <a:rPr lang="en-US" i="1" dirty="0"/>
              <a:t>stack pointer</a:t>
            </a:r>
            <a:r>
              <a:rPr lang="en-US" dirty="0"/>
              <a:t>: always stores</a:t>
            </a:r>
            <a:br>
              <a:rPr lang="en-US" dirty="0"/>
            </a:br>
            <a:r>
              <a:rPr lang="en-US" dirty="0"/>
              <a:t>address of last used stack position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built-in Hack push: manually copy</a:t>
            </a:r>
            <a:br>
              <a:rPr lang="en-US" dirty="0"/>
            </a:br>
            <a:r>
              <a:rPr lang="en-US" dirty="0"/>
              <a:t>to memory and increment R1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67" name="Google Shape;367;p13"/>
          <p:cNvSpPr txBox="1">
            <a:spLocks noGrp="1"/>
          </p:cNvSpPr>
          <p:nvPr>
            <p:ph type="sldNum" idx="12"/>
          </p:nvPr>
        </p:nvSpPr>
        <p:spPr>
          <a:xfrm>
            <a:off x="8534400" y="6147068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368" name="Google Shape;368;p13"/>
          <p:cNvSpPr/>
          <p:nvPr/>
        </p:nvSpPr>
        <p:spPr>
          <a:xfrm>
            <a:off x="473575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13"/>
          <p:cNvSpPr/>
          <p:nvPr/>
        </p:nvSpPr>
        <p:spPr>
          <a:xfrm>
            <a:off x="1927593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0" name="Google Shape;370;p13"/>
          <p:cNvSpPr/>
          <p:nvPr/>
        </p:nvSpPr>
        <p:spPr>
          <a:xfrm>
            <a:off x="2690981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1" name="Google Shape;371;p13"/>
          <p:cNvSpPr/>
          <p:nvPr/>
        </p:nvSpPr>
        <p:spPr>
          <a:xfrm>
            <a:off x="3454369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13"/>
          <p:cNvSpPr/>
          <p:nvPr/>
        </p:nvSpPr>
        <p:spPr>
          <a:xfrm>
            <a:off x="4217757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3" name="Google Shape;373;p13"/>
          <p:cNvSpPr txBox="1"/>
          <p:nvPr/>
        </p:nvSpPr>
        <p:spPr>
          <a:xfrm>
            <a:off x="522535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13"/>
          <p:cNvSpPr txBox="1"/>
          <p:nvPr/>
        </p:nvSpPr>
        <p:spPr>
          <a:xfrm>
            <a:off x="1988452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13"/>
          <p:cNvSpPr txBox="1"/>
          <p:nvPr/>
        </p:nvSpPr>
        <p:spPr>
          <a:xfrm>
            <a:off x="2739941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6" name="Google Shape;376;p13"/>
          <p:cNvSpPr txBox="1"/>
          <p:nvPr/>
        </p:nvSpPr>
        <p:spPr>
          <a:xfrm>
            <a:off x="3503329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1026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7" name="Google Shape;377;p13"/>
          <p:cNvSpPr txBox="1"/>
          <p:nvPr/>
        </p:nvSpPr>
        <p:spPr>
          <a:xfrm>
            <a:off x="4266717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1027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78" name="Google Shape;378;p13"/>
          <p:cNvCxnSpPr>
            <a:stCxn id="368" idx="2"/>
            <a:endCxn id="370" idx="2"/>
          </p:cNvCxnSpPr>
          <p:nvPr/>
        </p:nvCxnSpPr>
        <p:spPr>
          <a:xfrm rot="-5400000" flipH="1">
            <a:off x="1963675" y="5367128"/>
            <a:ext cx="600" cy="2217300"/>
          </a:xfrm>
          <a:prstGeom prst="curvedConnector3">
            <a:avLst>
              <a:gd name="adj1" fmla="val 396875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13"/>
          <p:cNvSpPr/>
          <p:nvPr/>
        </p:nvSpPr>
        <p:spPr>
          <a:xfrm>
            <a:off x="5882075" y="2361952"/>
            <a:ext cx="3027000" cy="4371907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3"/>
          <p:cNvSpPr/>
          <p:nvPr/>
        </p:nvSpPr>
        <p:spPr>
          <a:xfrm>
            <a:off x="5510675" y="3802903"/>
            <a:ext cx="2991288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3"/>
          <p:cNvSpPr/>
          <p:nvPr/>
        </p:nvSpPr>
        <p:spPr>
          <a:xfrm>
            <a:off x="5474975" y="2361953"/>
            <a:ext cx="28035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3"/>
          <p:cNvSpPr/>
          <p:nvPr/>
        </p:nvSpPr>
        <p:spPr>
          <a:xfrm>
            <a:off x="5829875" y="2097553"/>
            <a:ext cx="29541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pop R0 from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pop R0 from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3" name="Google Shape;383;p13"/>
          <p:cNvSpPr txBox="1"/>
          <p:nvPr/>
        </p:nvSpPr>
        <p:spPr>
          <a:xfrm rot="-5400000">
            <a:off x="5257475" y="2637603"/>
            <a:ext cx="789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3"/>
          <p:cNvSpPr txBox="1"/>
          <p:nvPr/>
        </p:nvSpPr>
        <p:spPr>
          <a:xfrm rot="-5400000">
            <a:off x="5201813" y="444185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3"/>
          <p:cNvSpPr txBox="1"/>
          <p:nvPr/>
        </p:nvSpPr>
        <p:spPr>
          <a:xfrm rot="5400000">
            <a:off x="8281025" y="379197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6" name="Google Shape;386;p13"/>
          <p:cNvGrpSpPr/>
          <p:nvPr/>
        </p:nvGrpSpPr>
        <p:grpSpPr>
          <a:xfrm>
            <a:off x="6410806" y="238163"/>
            <a:ext cx="2733245" cy="2123854"/>
            <a:chOff x="459275" y="3220700"/>
            <a:chExt cx="3149625" cy="2447400"/>
          </a:xfrm>
        </p:grpSpPr>
        <p:sp>
          <p:nvSpPr>
            <p:cNvPr id="387" name="Google Shape;387;p13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649274" y="4222975"/>
              <a:ext cx="861900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100" b="1" i="0" u="none" strike="noStrike" cap="none" dirty="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NUM(5)</a:t>
              </a:r>
              <a:endParaRPr sz="11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1" name="Google Shape;391;p13"/>
            <p:cNvCxnSpPr>
              <a:stCxn id="389" idx="0"/>
              <a:endCxn id="388" idx="2"/>
            </p:cNvCxnSpPr>
            <p:nvPr/>
          </p:nvCxnSpPr>
          <p:spPr>
            <a:xfrm rot="10800000" flipH="1">
              <a:off x="1080224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2" name="Google Shape;392;p13"/>
            <p:cNvCxnSpPr>
              <a:stCxn id="390" idx="0"/>
              <a:endCxn id="388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3" name="Google Shape;393;p13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4" name="Google Shape;394;p13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sz="1200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7" name="Google Shape;397;p13"/>
            <p:cNvCxnSpPr>
              <a:stCxn id="396" idx="0"/>
              <a:endCxn id="390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8" name="Google Shape;398;p13"/>
            <p:cNvCxnSpPr>
              <a:stCxn id="395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9" name="Google Shape;399;p13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400" name="Google Shape;400;p13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about variables?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Just like Assembler: Generate symbol table with mapping from variable names to spots in memory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Arrays get more (contiguous) spots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keyboard</a:t>
            </a:r>
            <a:r>
              <a:rPr lang="en-US" dirty="0"/>
              <a:t> are built-in array variables, allowing I/O</a:t>
            </a:r>
            <a:endParaRPr dirty="0"/>
          </a:p>
          <a:p>
            <a:pPr marL="589280" lvl="0" indent="-45720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Wingdings" pitchFamily="2" charset="2"/>
              <a:buChar char="§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6" name="Google Shape;406;p14"/>
          <p:cNvSpPr/>
          <p:nvPr/>
        </p:nvSpPr>
        <p:spPr>
          <a:xfrm>
            <a:off x="6471800" y="18793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7" name="Google Shape;407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408" name="Google Shape;408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409" name="Google Shape;409;p14"/>
          <p:cNvSpPr/>
          <p:nvPr/>
        </p:nvSpPr>
        <p:spPr>
          <a:xfrm>
            <a:off x="6471800" y="3350850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0" name="Google Shape;410;p14"/>
          <p:cNvSpPr/>
          <p:nvPr/>
        </p:nvSpPr>
        <p:spPr>
          <a:xfrm>
            <a:off x="7751475" y="3350850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16384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14"/>
          <p:cNvSpPr/>
          <p:nvPr/>
        </p:nvSpPr>
        <p:spPr>
          <a:xfrm>
            <a:off x="3864925" y="2336975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4"/>
          <p:cNvSpPr/>
          <p:nvPr/>
        </p:nvSpPr>
        <p:spPr>
          <a:xfrm>
            <a:off x="918750" y="2202125"/>
            <a:ext cx="2494800" cy="1456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arr[5];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bar,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bar =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14"/>
          <p:cNvSpPr/>
          <p:nvPr/>
        </p:nvSpPr>
        <p:spPr>
          <a:xfrm>
            <a:off x="6471800" y="2860325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4" name="Google Shape;414;p14"/>
          <p:cNvSpPr/>
          <p:nvPr/>
        </p:nvSpPr>
        <p:spPr>
          <a:xfrm>
            <a:off x="7751475" y="2860325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5" name="Google Shape;415;p14"/>
          <p:cNvSpPr/>
          <p:nvPr/>
        </p:nvSpPr>
        <p:spPr>
          <a:xfrm>
            <a:off x="6471800" y="23698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6" name="Google Shape;416;p14"/>
          <p:cNvSpPr/>
          <p:nvPr/>
        </p:nvSpPr>
        <p:spPr>
          <a:xfrm>
            <a:off x="7751475" y="23698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7" name="Google Shape;417;p14"/>
          <p:cNvSpPr/>
          <p:nvPr/>
        </p:nvSpPr>
        <p:spPr>
          <a:xfrm>
            <a:off x="7751475" y="18793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256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Takeaways</a:t>
            </a:r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Generation task: Writing several small snippets of Hack assembly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need to be very generalizable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Whenever a PLUS expression is encountered, should generate almost the same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Conventions make the task much easier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For example, after any expression code runs, result should always be stored in R0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Then parent code can depend on it</a:t>
            </a:r>
            <a:endParaRPr dirty="0"/>
          </a:p>
        </p:txBody>
      </p:sp>
      <p:sp>
        <p:nvSpPr>
          <p:cNvPr id="424" name="Google Shape;42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Compilers: Code Generation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Generating Target Code from an AST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Project 8 Overview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Number Literal and Plus AST Node Examples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Overview of </a:t>
            </a:r>
            <a:r>
              <a:rPr lang="en-US" b="1" dirty="0" err="1">
                <a:solidFill>
                  <a:srgbClr val="4B2A85"/>
                </a:solidFill>
              </a:rPr>
              <a:t>MicroJack</a:t>
            </a:r>
            <a:r>
              <a:rPr lang="en-US" b="1" dirty="0">
                <a:solidFill>
                  <a:srgbClr val="4B2A85"/>
                </a:solidFill>
              </a:rPr>
              <a:t> and Its Gotchas</a:t>
            </a:r>
            <a:endParaRPr b="1" dirty="0">
              <a:solidFill>
                <a:srgbClr val="4B2A85"/>
              </a:solidFill>
            </a:endParaRP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165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Overview</a:t>
            </a:r>
            <a:endParaRPr dirty="0"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be given starter code for a compiler that reads a micro version of Jack and spits out Hack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Scanner &amp; Parser are working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Task A: read through comments to understand what’s going 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Code Generation is buggy and half-finished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Task B: find the bugs by practicing deliberate debugging strategies (e.g., step through generated Hack code using </a:t>
            </a:r>
            <a:r>
              <a:rPr lang="en-US" dirty="0" err="1"/>
              <a:t>CPUEmulator</a:t>
            </a:r>
            <a:r>
              <a:rPr lang="en-US" dirty="0"/>
              <a:t>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Task C: Complete the implementation of the compiler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</a:t>
            </a:r>
            <a:r>
              <a:rPr lang="en-US" dirty="0" err="1"/>
              <a:t>MicroJack</a:t>
            </a:r>
            <a:endParaRPr dirty="0"/>
          </a:p>
        </p:txBody>
      </p:sp>
      <p:sp>
        <p:nvSpPr>
          <p:cNvPr id="91" name="Google Shape;91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98929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Stripped-down version of Jack language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More manageable but enough features to be interesting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Available features: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Types: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int[]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Structures: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Missing features: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Functions, function calls, classes, objects, strings, for loops, array bounds checking, etc.</a:t>
            </a:r>
            <a:endParaRPr dirty="0"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5459250" y="2954050"/>
            <a:ext cx="156600" cy="2922600"/>
          </a:xfrm>
          <a:prstGeom prst="leftBracket">
            <a:avLst>
              <a:gd name="adj" fmla="val 93310"/>
            </a:avLst>
          </a:prstGeom>
          <a:noFill/>
          <a:ln w="28575" cap="flat" cmpd="sng">
            <a:solidFill>
              <a:srgbClr val="A2C4C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5688925" y="1858025"/>
            <a:ext cx="3277500" cy="36846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a, b[1], c;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d[10], e;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a =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b[0] =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n = 9;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(n != 0) {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d[n] = a;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n = n - 1;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screen[100] = d[0];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rgbClr val="A9B7C6"/>
              </a:solidFill>
              <a:highlight>
                <a:srgbClr val="2B2B2B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442550" y="1492925"/>
            <a:ext cx="1523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Basic.jack</a:t>
            </a:r>
            <a:endParaRPr sz="17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5271550" y="856050"/>
            <a:ext cx="1826400" cy="7620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Any number of variable declarations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5271551" y="5697375"/>
            <a:ext cx="1690800" cy="7620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Then any number of statements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5459250" y="1492925"/>
            <a:ext cx="156600" cy="1314900"/>
          </a:xfrm>
          <a:prstGeom prst="leftBracket">
            <a:avLst>
              <a:gd name="adj" fmla="val 93310"/>
            </a:avLst>
          </a:prstGeom>
          <a:noFill/>
          <a:ln w="28575" cap="flat" cmpd="sng">
            <a:solidFill>
              <a:srgbClr val="F6B26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Compilers: Code Generation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Generating Target Code from an AST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8 Overview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Number Literal and Plus AST Node Examples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Overview of </a:t>
            </a:r>
            <a:r>
              <a:rPr lang="en-US" dirty="0" err="1">
                <a:solidFill>
                  <a:schemeClr val="tx1"/>
                </a:solidFill>
              </a:rPr>
              <a:t>MicroJack</a:t>
            </a:r>
            <a:r>
              <a:rPr lang="en-US" dirty="0">
                <a:solidFill>
                  <a:schemeClr val="tx1"/>
                </a:solidFill>
              </a:rPr>
              <a:t> and Its Gotchas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444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The AST Nodes</a:t>
            </a:r>
            <a:endParaRPr dirty="0"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are provided with all AST Node classes needed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All your code will be implemented within these classes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05" name="Google Shape;105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cxnSp>
        <p:nvCxnSpPr>
          <p:cNvPr id="106" name="Google Shape;106;p14"/>
          <p:cNvCxnSpPr>
            <a:stCxn id="107" idx="0"/>
            <a:endCxn id="108" idx="2"/>
          </p:cNvCxnSpPr>
          <p:nvPr/>
        </p:nvCxnSpPr>
        <p:spPr>
          <a:xfrm rot="10800000">
            <a:off x="6163521" y="3751025"/>
            <a:ext cx="1718100" cy="6618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Google Shape;109;p14"/>
          <p:cNvCxnSpPr>
            <a:stCxn id="107" idx="2"/>
          </p:cNvCxnSpPr>
          <p:nvPr/>
        </p:nvCxnSpPr>
        <p:spPr>
          <a:xfrm flipH="1">
            <a:off x="7833321" y="4851125"/>
            <a:ext cx="48300" cy="7752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0" name="Google Shape;110;p14"/>
          <p:cNvCxnSpPr>
            <a:stCxn id="108" idx="2"/>
            <a:endCxn id="111" idx="0"/>
          </p:cNvCxnSpPr>
          <p:nvPr/>
        </p:nvCxnSpPr>
        <p:spPr>
          <a:xfrm>
            <a:off x="6163421" y="3750975"/>
            <a:ext cx="0" cy="21711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" name="Google Shape;112;p14"/>
          <p:cNvCxnSpPr>
            <a:stCxn id="113" idx="2"/>
            <a:endCxn id="114" idx="0"/>
          </p:cNvCxnSpPr>
          <p:nvPr/>
        </p:nvCxnSpPr>
        <p:spPr>
          <a:xfrm>
            <a:off x="4445271" y="3750975"/>
            <a:ext cx="0" cy="11649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5" name="Google Shape;115;p14"/>
          <p:cNvCxnSpPr/>
          <p:nvPr/>
        </p:nvCxnSpPr>
        <p:spPr>
          <a:xfrm>
            <a:off x="2678875" y="3750975"/>
            <a:ext cx="0" cy="8733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6" name="Google Shape;116;p14"/>
          <p:cNvSpPr/>
          <p:nvPr/>
        </p:nvSpPr>
        <p:spPr>
          <a:xfrm>
            <a:off x="3723824" y="2432175"/>
            <a:ext cx="1434029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ASTNode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219424" y="331267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JackProgram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193757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365572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537387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7092024" y="331267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Identifier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20" name="Google Shape;120;p14"/>
          <p:cNvCxnSpPr>
            <a:stCxn id="116" idx="2"/>
            <a:endCxn id="117" idx="0"/>
          </p:cNvCxnSpPr>
          <p:nvPr/>
        </p:nvCxnSpPr>
        <p:spPr>
          <a:xfrm flipH="1">
            <a:off x="1008839" y="2870475"/>
            <a:ext cx="34320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14"/>
          <p:cNvCxnSpPr>
            <a:stCxn id="116" idx="2"/>
            <a:endCxn id="118" idx="0"/>
          </p:cNvCxnSpPr>
          <p:nvPr/>
        </p:nvCxnSpPr>
        <p:spPr>
          <a:xfrm flipH="1">
            <a:off x="2727239" y="2870475"/>
            <a:ext cx="17136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4"/>
          <p:cNvCxnSpPr>
            <a:stCxn id="116" idx="2"/>
            <a:endCxn id="113" idx="0"/>
          </p:cNvCxnSpPr>
          <p:nvPr/>
        </p:nvCxnSpPr>
        <p:spPr>
          <a:xfrm>
            <a:off x="4440839" y="2870475"/>
            <a:ext cx="45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3" name="Google Shape;123;p14"/>
          <p:cNvCxnSpPr>
            <a:stCxn id="116" idx="2"/>
            <a:endCxn id="108" idx="0"/>
          </p:cNvCxnSpPr>
          <p:nvPr/>
        </p:nvCxnSpPr>
        <p:spPr>
          <a:xfrm>
            <a:off x="4440839" y="2870475"/>
            <a:ext cx="17226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4" name="Google Shape;124;p14"/>
          <p:cNvCxnSpPr>
            <a:stCxn id="116" idx="2"/>
            <a:endCxn id="119" idx="0"/>
          </p:cNvCxnSpPr>
          <p:nvPr/>
        </p:nvCxnSpPr>
        <p:spPr>
          <a:xfrm>
            <a:off x="4440838" y="2870475"/>
            <a:ext cx="34407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5" name="Google Shape;125;p14"/>
          <p:cNvSpPr/>
          <p:nvPr/>
        </p:nvSpPr>
        <p:spPr>
          <a:xfrm>
            <a:off x="1429974" y="3909725"/>
            <a:ext cx="2119729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ArrayVarDeclaration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1429949" y="4412825"/>
            <a:ext cx="2119729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3655724" y="39097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Assignment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8" name="Google Shape;128;p14"/>
          <p:cNvSpPr/>
          <p:nvPr/>
        </p:nvSpPr>
        <p:spPr>
          <a:xfrm>
            <a:off x="3655724" y="44128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3655737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7092074" y="441282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9" name="Google Shape;129;p14"/>
          <p:cNvSpPr/>
          <p:nvPr/>
        </p:nvSpPr>
        <p:spPr>
          <a:xfrm>
            <a:off x="7092074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ArrayVarAccess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0" name="Google Shape;130;p14"/>
          <p:cNvSpPr/>
          <p:nvPr/>
        </p:nvSpPr>
        <p:spPr>
          <a:xfrm>
            <a:off x="7092074" y="5419013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" name="Google Shape;131;p14"/>
          <p:cNvSpPr/>
          <p:nvPr/>
        </p:nvSpPr>
        <p:spPr>
          <a:xfrm>
            <a:off x="5373899" y="39097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5373899" y="44128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Minus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14"/>
          <p:cNvSpPr/>
          <p:nvPr/>
        </p:nvSpPr>
        <p:spPr>
          <a:xfrm>
            <a:off x="5373899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Google Shape;134;p14"/>
          <p:cNvSpPr/>
          <p:nvPr/>
        </p:nvSpPr>
        <p:spPr>
          <a:xfrm>
            <a:off x="5373899" y="54190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NotEquals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5373849" y="59221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" name="Google Shape;135;p14"/>
          <p:cNvSpPr/>
          <p:nvPr/>
        </p:nvSpPr>
        <p:spPr>
          <a:xfrm>
            <a:off x="275000" y="6231425"/>
            <a:ext cx="445200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6" name="Google Shape;136;p14"/>
          <p:cNvSpPr/>
          <p:nvPr/>
        </p:nvSpPr>
        <p:spPr>
          <a:xfrm>
            <a:off x="720199" y="6231425"/>
            <a:ext cx="1579093" cy="4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Class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Generating Code</a:t>
            </a:r>
            <a:endParaRPr dirty="0"/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90579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Each AST node has a </a:t>
            </a:r>
            <a:r>
              <a:rPr lang="en-US" dirty="0" err="1"/>
              <a:t>printASM</a:t>
            </a:r>
            <a:r>
              <a:rPr lang="en-US" dirty="0"/>
              <a:t> method that should print out Hack instructions to </a:t>
            </a:r>
            <a:r>
              <a:rPr lang="en-US" dirty="0" err="1"/>
              <a:t>System.out</a:t>
            </a:r>
            <a:r>
              <a:rPr lang="en-US" dirty="0"/>
              <a:t> (and recursively call </a:t>
            </a:r>
            <a:r>
              <a:rPr lang="en-US" dirty="0" err="1"/>
              <a:t>printASM</a:t>
            </a:r>
            <a:r>
              <a:rPr lang="en-US" dirty="0"/>
              <a:t> on children)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You’re provided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(“@R0”) </a:t>
            </a:r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label(“LOOP”) </a:t>
            </a:r>
            <a:r>
              <a:rPr lang="en-US" dirty="0"/>
              <a:t>convenience functions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Each can take a comment as a second argument — highly recommended!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43" name="Google Shape;143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2" name="Google Shape;207;p19">
            <a:extLst>
              <a:ext uri="{FF2B5EF4-FFF2-40B4-BE49-F238E27FC236}">
                <a16:creationId xmlns:a16="http://schemas.microsoft.com/office/drawing/2014/main" id="{612CA32F-B70C-D549-F564-1C274CCC65E2}"/>
              </a:ext>
            </a:extLst>
          </p:cNvPr>
          <p:cNvSpPr/>
          <p:nvPr/>
        </p:nvSpPr>
        <p:spPr>
          <a:xfrm>
            <a:off x="5233307" y="1563955"/>
            <a:ext cx="3910693" cy="2716622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2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condition;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List&lt;Statement&gt;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statements;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2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2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2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symbolTable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condition.printASM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symbolTable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"@R0”</a:t>
            </a:r>
            <a:r>
              <a:rPr lang="en-US" sz="1200" b="1" dirty="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”Get </a:t>
            </a:r>
            <a:r>
              <a:rPr lang="en-US" sz="1200" b="1" i="0" u="none" strike="noStrike" cap="none" dirty="0" err="1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cond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result"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lang="en-US"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dirty="0"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endParaRPr lang="en-US"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Overview</a:t>
            </a:r>
            <a:endParaRPr dirty="0"/>
          </a:p>
        </p:txBody>
      </p:sp>
      <p:sp>
        <p:nvSpPr>
          <p:cNvPr id="241" name="Google Shape;241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5" name="Google Shape;248;p21">
            <a:extLst>
              <a:ext uri="{FF2B5EF4-FFF2-40B4-BE49-F238E27FC236}">
                <a16:creationId xmlns:a16="http://schemas.microsoft.com/office/drawing/2014/main" id="{F0325EED-F8F1-6E78-46E4-2A8B1FF9DF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1: Read comments provided in the starter code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2: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NumberLiteral.java</a:t>
            </a:r>
            <a:r>
              <a:rPr lang="en-US" dirty="0"/>
              <a:t> (~4 lines)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3: Debug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Plus.java</a:t>
            </a:r>
            <a:r>
              <a:rPr lang="en-US" dirty="0"/>
              <a:t> (2 bugs)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4: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Minus.java</a:t>
            </a:r>
            <a:r>
              <a:rPr lang="en-US" dirty="0"/>
              <a:t> (~13 lines, similar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Plus.java</a:t>
            </a:r>
            <a:r>
              <a:rPr lang="en-US" dirty="0"/>
              <a:t>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5: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NotEquals.java</a:t>
            </a:r>
            <a:r>
              <a:rPr lang="en-US" dirty="0"/>
              <a:t> (~21 lines, similar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Equals.java</a:t>
            </a:r>
            <a:r>
              <a:rPr lang="en-US" dirty="0"/>
              <a:t>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6: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ArrayVarAccess.java</a:t>
            </a:r>
            <a:r>
              <a:rPr lang="en-US" dirty="0"/>
              <a:t> (~3 lines)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7: Debug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If.java</a:t>
            </a:r>
            <a:r>
              <a:rPr lang="en-US" dirty="0"/>
              <a:t> (2 bugs)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8: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While.java</a:t>
            </a:r>
            <a:r>
              <a:rPr lang="en-US" dirty="0"/>
              <a:t> (~14 lines)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118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Example: Number Literal </a:t>
            </a:r>
            <a:r>
              <a:rPr lang="en-US" sz="2000" dirty="0"/>
              <a:t>(Step 1)</a:t>
            </a:r>
            <a:endParaRPr dirty="0"/>
          </a:p>
        </p:txBody>
      </p:sp>
      <p:sp>
        <p:nvSpPr>
          <p:cNvPr id="151" name="Google Shape;15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Called a “literal” because it’s a literal value embedded in the </a:t>
            </a:r>
            <a:r>
              <a:rPr lang="en-US" dirty="0" err="1"/>
              <a:t>MicroJack</a:t>
            </a:r>
            <a:r>
              <a:rPr lang="en-US" dirty="0"/>
              <a:t> code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Generated Hack Assembly  should simply put that value in R0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52" name="Google Shape;15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3272213" y="3360975"/>
            <a:ext cx="2067000" cy="1039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707700" y="3477525"/>
            <a:ext cx="1730100" cy="806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MicroJack Code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3857588" y="3621675"/>
            <a:ext cx="8725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NUM(4)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6173650" y="3198975"/>
            <a:ext cx="1730100" cy="1363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D=A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M=D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2687900" y="3738225"/>
            <a:ext cx="334200" cy="285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5589338" y="3738225"/>
            <a:ext cx="334200" cy="285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Example: Number Literal </a:t>
            </a:r>
            <a:r>
              <a:rPr lang="en-US" sz="2000" dirty="0"/>
              <a:t>(Step 1)</a:t>
            </a:r>
            <a:endParaRPr dirty="0"/>
          </a:p>
        </p:txBody>
      </p:sp>
      <p:sp>
        <p:nvSpPr>
          <p:cNvPr id="165" name="Google Shape;165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707700" y="1239850"/>
            <a:ext cx="7826700" cy="5252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this.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                       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5650335" y="3300850"/>
            <a:ext cx="3162625" cy="15366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5436636" y="3429000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5436636" y="3663055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5436636" y="4131166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5436636" y="3897111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5436636" y="4365222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5436636" y="4599277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2543142" y="3627655"/>
            <a:ext cx="2360400" cy="194400"/>
          </a:xfrm>
          <a:prstGeom prst="rect">
            <a:avLst/>
          </a:prstGeom>
          <a:solidFill>
            <a:srgbClr val="F4CCCC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3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3426224" y="1584633"/>
            <a:ext cx="485700" cy="330300"/>
          </a:xfrm>
          <a:prstGeom prst="wedgeRectCallout">
            <a:avLst>
              <a:gd name="adj1" fmla="val -97998"/>
              <a:gd name="adj2" fmla="val -20595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182" name="Google Shape;182;p18"/>
          <p:cNvSpPr/>
          <p:nvPr/>
        </p:nvSpPr>
        <p:spPr>
          <a:xfrm>
            <a:off x="707700" y="1239850"/>
            <a:ext cx="7826700" cy="5252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this.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p18"/>
          <p:cNvSpPr/>
          <p:nvPr/>
        </p:nvSpPr>
        <p:spPr>
          <a:xfrm>
            <a:off x="5650335" y="3300850"/>
            <a:ext cx="3162625" cy="15366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5436636" y="3429000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5436636" y="3663055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8"/>
          <p:cNvSpPr/>
          <p:nvPr/>
        </p:nvSpPr>
        <p:spPr>
          <a:xfrm>
            <a:off x="5436636" y="4131166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8"/>
          <p:cNvSpPr/>
          <p:nvPr/>
        </p:nvSpPr>
        <p:spPr>
          <a:xfrm>
            <a:off x="5436636" y="3897111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8"/>
          <p:cNvSpPr/>
          <p:nvPr/>
        </p:nvSpPr>
        <p:spPr>
          <a:xfrm>
            <a:off x="5436636" y="4365222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8"/>
          <p:cNvSpPr/>
          <p:nvPr/>
        </p:nvSpPr>
        <p:spPr>
          <a:xfrm>
            <a:off x="5436636" y="4599277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8"/>
          <p:cNvSpPr/>
          <p:nvPr/>
        </p:nvSpPr>
        <p:spPr>
          <a:xfrm>
            <a:off x="3426224" y="1584633"/>
            <a:ext cx="485700" cy="330300"/>
          </a:xfrm>
          <a:prstGeom prst="wedgeRectCallout">
            <a:avLst>
              <a:gd name="adj1" fmla="val -97998"/>
              <a:gd name="adj2" fmla="val -20595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cxnSp>
        <p:nvCxnSpPr>
          <p:cNvPr id="198" name="Google Shape;198;p19"/>
          <p:cNvCxnSpPr/>
          <p:nvPr/>
        </p:nvCxnSpPr>
        <p:spPr>
          <a:xfrm>
            <a:off x="2711050" y="2540425"/>
            <a:ext cx="3651600" cy="0"/>
          </a:xfrm>
          <a:prstGeom prst="straightConnector1">
            <a:avLst/>
          </a:prstGeom>
          <a:noFill/>
          <a:ln w="28575" cap="flat" cmpd="sng">
            <a:solidFill>
              <a:srgbClr val="3D85C6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9" name="Google Shape;199;p19"/>
          <p:cNvSpPr txBox="1"/>
          <p:nvPr/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200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600150" y="1929863"/>
            <a:ext cx="79437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19"/>
          <p:cNvCxnSpPr>
            <a:stCxn id="202" idx="2"/>
            <a:endCxn id="203" idx="0"/>
          </p:cNvCxnSpPr>
          <p:nvPr/>
        </p:nvCxnSpPr>
        <p:spPr>
          <a:xfrm>
            <a:off x="2711050" y="18471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p19"/>
          <p:cNvSpPr/>
          <p:nvPr/>
        </p:nvSpPr>
        <p:spPr>
          <a:xfrm>
            <a:off x="1834150" y="1280423"/>
            <a:ext cx="1753800" cy="5667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9"/>
          <p:cNvSpPr/>
          <p:nvPr/>
        </p:nvSpPr>
        <p:spPr>
          <a:xfrm>
            <a:off x="834100" y="3468575"/>
            <a:ext cx="3753900" cy="26691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(the compiler) is running</a:t>
            </a: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is stored as value field inside an NumberLiteral ASTNode</a:t>
            </a: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executed, 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prints code that stores it another way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9"/>
          <p:cNvCxnSpPr/>
          <p:nvPr/>
        </p:nvCxnSpPr>
        <p:spPr>
          <a:xfrm>
            <a:off x="6597600" y="18284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5" name="Google Shape;205;p19"/>
          <p:cNvSpPr/>
          <p:nvPr/>
        </p:nvSpPr>
        <p:spPr>
          <a:xfrm>
            <a:off x="5720700" y="1280423"/>
            <a:ext cx="1753800" cy="5667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9"/>
          <p:cNvSpPr/>
          <p:nvPr/>
        </p:nvSpPr>
        <p:spPr>
          <a:xfrm>
            <a:off x="4720650" y="3468575"/>
            <a:ext cx="3753900" cy="2669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Hack ASM (the output) is running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is stored as constant inside an assembly instruction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executed, loads 4 from instruction into A register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9"/>
          <p:cNvSpPr/>
          <p:nvPr/>
        </p:nvSpPr>
        <p:spPr>
          <a:xfrm>
            <a:off x="1379500" y="5116025"/>
            <a:ext cx="2663100" cy="1829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this.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19"/>
          <p:cNvSpPr/>
          <p:nvPr/>
        </p:nvSpPr>
        <p:spPr>
          <a:xfrm>
            <a:off x="3497249" y="2121600"/>
            <a:ext cx="2223437" cy="1072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Plus </a:t>
            </a:r>
            <a:r>
              <a:rPr lang="en-US" sz="2000"/>
              <a:t>(Step 2)</a:t>
            </a:r>
            <a:endParaRPr/>
          </a:p>
        </p:txBody>
      </p:sp>
      <p:sp>
        <p:nvSpPr>
          <p:cNvPr id="222" name="Google Shape;222;p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2" name="Google Shape;223;p46">
            <a:extLst>
              <a:ext uri="{FF2B5EF4-FFF2-40B4-BE49-F238E27FC236}">
                <a16:creationId xmlns:a16="http://schemas.microsoft.com/office/drawing/2014/main" id="{7F7419D1-F37C-3CFA-C6CC-BCA4C6766DFB}"/>
              </a:ext>
            </a:extLst>
          </p:cNvPr>
          <p:cNvSpPr/>
          <p:nvPr/>
        </p:nvSpPr>
        <p:spPr>
          <a:xfrm>
            <a:off x="707700" y="1239850"/>
            <a:ext cx="7826700" cy="54432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left;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right;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Plus"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left.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push();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"@R1"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SzPts val="1500"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"A=M"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A64D79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Get address of top of the stack"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"D=D+A"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"Perform the addition"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	pop();</a:t>
            </a:r>
          </a:p>
          <a:p>
            <a:pPr>
              <a:buSzPts val="1500"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Plus"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>
              <a:buSzPts val="1500"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>
              <a:buSzPts val="1500"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-US"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Plus </a:t>
            </a:r>
            <a:r>
              <a:rPr lang="en-US" sz="2000"/>
              <a:t>(Step 2)</a:t>
            </a:r>
            <a:endParaRPr/>
          </a:p>
        </p:txBody>
      </p:sp>
      <p:sp>
        <p:nvSpPr>
          <p:cNvPr id="222" name="Google Shape;222;p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223" name="Google Shape;223;p46"/>
          <p:cNvSpPr/>
          <p:nvPr/>
        </p:nvSpPr>
        <p:spPr>
          <a:xfrm>
            <a:off x="707700" y="1239850"/>
            <a:ext cx="7826700" cy="54432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left;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right;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Plus"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left.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push();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"@R1"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"A=M"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"Get address of top of the stack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"D=D+A"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"Perform the addition"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	pop();</a:t>
            </a:r>
          </a:p>
          <a:p>
            <a:pPr>
              <a:buSzPts val="1500"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Plus"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>
              <a:buSzPts val="1500"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>
              <a:buSzPts val="1500"/>
            </a:pPr>
            <a:r>
              <a:rPr lang="en-US" sz="15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-US"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4" name="Google Shape;224;p46"/>
          <p:cNvSpPr/>
          <p:nvPr/>
        </p:nvSpPr>
        <p:spPr>
          <a:xfrm>
            <a:off x="5899025" y="1848871"/>
            <a:ext cx="3000000" cy="28503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46"/>
          <p:cNvSpPr/>
          <p:nvPr/>
        </p:nvSpPr>
        <p:spPr>
          <a:xfrm>
            <a:off x="5544125" y="3313223"/>
            <a:ext cx="2875500" cy="663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46"/>
          <p:cNvSpPr/>
          <p:nvPr/>
        </p:nvSpPr>
        <p:spPr>
          <a:xfrm>
            <a:off x="5544125" y="2231663"/>
            <a:ext cx="2875500" cy="6636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46"/>
          <p:cNvSpPr txBox="1"/>
          <p:nvPr/>
        </p:nvSpPr>
        <p:spPr>
          <a:xfrm rot="-5400000">
            <a:off x="5346125" y="2386013"/>
            <a:ext cx="750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2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46"/>
          <p:cNvSpPr txBox="1"/>
          <p:nvPr/>
        </p:nvSpPr>
        <p:spPr>
          <a:xfrm rot="-5400000">
            <a:off x="5270963" y="346756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2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46"/>
          <p:cNvSpPr txBox="1"/>
          <p:nvPr/>
        </p:nvSpPr>
        <p:spPr>
          <a:xfrm rot="5400000">
            <a:off x="8270975" y="309656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46"/>
          <p:cNvSpPr/>
          <p:nvPr/>
        </p:nvSpPr>
        <p:spPr>
          <a:xfrm>
            <a:off x="6035525" y="1848745"/>
            <a:ext cx="1896000" cy="28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r>
              <a:rPr lang="en-US" sz="1400" b="1" i="0" u="none" strike="noStrike" cap="none">
                <a:solidFill>
                  <a:srgbClr val="351C75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add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result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1" name="Google Shape;231;p46"/>
          <p:cNvSpPr/>
          <p:nvPr/>
        </p:nvSpPr>
        <p:spPr>
          <a:xfrm>
            <a:off x="5371775" y="757675"/>
            <a:ext cx="3391200" cy="6636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Structural Bug: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Map to abstract diagram for Plus: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46"/>
          <p:cNvSpPr/>
          <p:nvPr/>
        </p:nvSpPr>
        <p:spPr>
          <a:xfrm>
            <a:off x="5371775" y="5422905"/>
            <a:ext cx="3391200" cy="6636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Detail Bug: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Step through generated code, Check state at each step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Google Shape;233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6375" y="848088"/>
            <a:ext cx="482775" cy="48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6375" y="5513305"/>
            <a:ext cx="482775" cy="482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556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Solution: Store “saved” values in a stack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Not quite the same as “The Stack” or function</a:t>
            </a:r>
            <a:br>
              <a:rPr lang="en-US" dirty="0"/>
            </a:br>
            <a:r>
              <a:rPr lang="en-US" dirty="0"/>
              <a:t>call stack frames (but used for a</a:t>
            </a:r>
            <a:br>
              <a:rPr lang="en-US" dirty="0"/>
            </a:br>
            <a:r>
              <a:rPr lang="en-US" dirty="0"/>
              <a:t>similar reason)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We’ll keep a stack starting at</a:t>
            </a:r>
            <a:br>
              <a:rPr lang="en-US" dirty="0"/>
            </a:br>
            <a:r>
              <a:rPr lang="en-US" dirty="0"/>
              <a:t>memory address 1024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R1 is our </a:t>
            </a:r>
            <a:r>
              <a:rPr lang="en-US" i="1" dirty="0"/>
              <a:t>stack pointer</a:t>
            </a:r>
            <a:r>
              <a:rPr lang="en-US" dirty="0"/>
              <a:t>: always stores</a:t>
            </a:r>
            <a:br>
              <a:rPr lang="en-US" dirty="0"/>
            </a:br>
            <a:r>
              <a:rPr lang="en-US" dirty="0"/>
              <a:t>address of last used stack position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built-in Hack push: manually copy</a:t>
            </a:r>
            <a:br>
              <a:rPr lang="en-US" dirty="0"/>
            </a:br>
            <a:r>
              <a:rPr lang="en-US" dirty="0"/>
              <a:t>to memory and increment R1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67" name="Google Shape;367;p13"/>
          <p:cNvSpPr txBox="1">
            <a:spLocks noGrp="1"/>
          </p:cNvSpPr>
          <p:nvPr>
            <p:ph type="sldNum" idx="12"/>
          </p:nvPr>
        </p:nvSpPr>
        <p:spPr>
          <a:xfrm>
            <a:off x="8534400" y="6147068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368" name="Google Shape;368;p13"/>
          <p:cNvSpPr/>
          <p:nvPr/>
        </p:nvSpPr>
        <p:spPr>
          <a:xfrm>
            <a:off x="473575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13"/>
          <p:cNvSpPr/>
          <p:nvPr/>
        </p:nvSpPr>
        <p:spPr>
          <a:xfrm>
            <a:off x="1927593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0" name="Google Shape;370;p13"/>
          <p:cNvSpPr/>
          <p:nvPr/>
        </p:nvSpPr>
        <p:spPr>
          <a:xfrm>
            <a:off x="2690981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1" name="Google Shape;371;p13"/>
          <p:cNvSpPr/>
          <p:nvPr/>
        </p:nvSpPr>
        <p:spPr>
          <a:xfrm>
            <a:off x="3454369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13"/>
          <p:cNvSpPr/>
          <p:nvPr/>
        </p:nvSpPr>
        <p:spPr>
          <a:xfrm>
            <a:off x="4217757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3" name="Google Shape;373;p13"/>
          <p:cNvSpPr txBox="1"/>
          <p:nvPr/>
        </p:nvSpPr>
        <p:spPr>
          <a:xfrm>
            <a:off x="522535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13"/>
          <p:cNvSpPr txBox="1"/>
          <p:nvPr/>
        </p:nvSpPr>
        <p:spPr>
          <a:xfrm>
            <a:off x="1988452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13"/>
          <p:cNvSpPr txBox="1"/>
          <p:nvPr/>
        </p:nvSpPr>
        <p:spPr>
          <a:xfrm>
            <a:off x="2739941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6" name="Google Shape;376;p13"/>
          <p:cNvSpPr txBox="1"/>
          <p:nvPr/>
        </p:nvSpPr>
        <p:spPr>
          <a:xfrm>
            <a:off x="3503329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1026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7" name="Google Shape;377;p13"/>
          <p:cNvSpPr txBox="1"/>
          <p:nvPr/>
        </p:nvSpPr>
        <p:spPr>
          <a:xfrm>
            <a:off x="4266717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1027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78" name="Google Shape;378;p13"/>
          <p:cNvCxnSpPr>
            <a:stCxn id="368" idx="2"/>
            <a:endCxn id="370" idx="2"/>
          </p:cNvCxnSpPr>
          <p:nvPr/>
        </p:nvCxnSpPr>
        <p:spPr>
          <a:xfrm rot="-5400000" flipH="1">
            <a:off x="1963675" y="5367128"/>
            <a:ext cx="600" cy="2217300"/>
          </a:xfrm>
          <a:prstGeom prst="curvedConnector3">
            <a:avLst>
              <a:gd name="adj1" fmla="val 396875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13"/>
          <p:cNvSpPr/>
          <p:nvPr/>
        </p:nvSpPr>
        <p:spPr>
          <a:xfrm>
            <a:off x="5882075" y="2361952"/>
            <a:ext cx="3027000" cy="4371907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3"/>
          <p:cNvSpPr/>
          <p:nvPr/>
        </p:nvSpPr>
        <p:spPr>
          <a:xfrm>
            <a:off x="5510675" y="3802903"/>
            <a:ext cx="2991288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3"/>
          <p:cNvSpPr/>
          <p:nvPr/>
        </p:nvSpPr>
        <p:spPr>
          <a:xfrm>
            <a:off x="5474975" y="2361953"/>
            <a:ext cx="28035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3"/>
          <p:cNvSpPr/>
          <p:nvPr/>
        </p:nvSpPr>
        <p:spPr>
          <a:xfrm>
            <a:off x="5829875" y="2097553"/>
            <a:ext cx="29541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pop R0 from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pop R0 from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3" name="Google Shape;383;p13"/>
          <p:cNvSpPr txBox="1"/>
          <p:nvPr/>
        </p:nvSpPr>
        <p:spPr>
          <a:xfrm rot="-5400000">
            <a:off x="5257475" y="2637603"/>
            <a:ext cx="789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3"/>
          <p:cNvSpPr txBox="1"/>
          <p:nvPr/>
        </p:nvSpPr>
        <p:spPr>
          <a:xfrm rot="-5400000">
            <a:off x="5201813" y="444185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3"/>
          <p:cNvSpPr txBox="1"/>
          <p:nvPr/>
        </p:nvSpPr>
        <p:spPr>
          <a:xfrm rot="5400000">
            <a:off x="8281025" y="379197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6" name="Google Shape;386;p13"/>
          <p:cNvGrpSpPr/>
          <p:nvPr/>
        </p:nvGrpSpPr>
        <p:grpSpPr>
          <a:xfrm>
            <a:off x="6410806" y="238163"/>
            <a:ext cx="2733245" cy="2123854"/>
            <a:chOff x="459275" y="3220700"/>
            <a:chExt cx="3149625" cy="2447400"/>
          </a:xfrm>
        </p:grpSpPr>
        <p:sp>
          <p:nvSpPr>
            <p:cNvPr id="387" name="Google Shape;387;p13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649274" y="4222975"/>
              <a:ext cx="861900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100" b="1" i="0" u="none" strike="noStrike" cap="none" dirty="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NUM(5)</a:t>
              </a:r>
              <a:endParaRPr sz="11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1" name="Google Shape;391;p13"/>
            <p:cNvCxnSpPr>
              <a:stCxn id="389" idx="0"/>
              <a:endCxn id="388" idx="2"/>
            </p:cNvCxnSpPr>
            <p:nvPr/>
          </p:nvCxnSpPr>
          <p:spPr>
            <a:xfrm rot="10800000" flipH="1">
              <a:off x="1080224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2" name="Google Shape;392;p13"/>
            <p:cNvCxnSpPr>
              <a:stCxn id="390" idx="0"/>
              <a:endCxn id="388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3" name="Google Shape;393;p13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4" name="Google Shape;394;p13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sz="1200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7" name="Google Shape;397;p13"/>
            <p:cNvCxnSpPr>
              <a:stCxn id="396" idx="0"/>
              <a:endCxn id="390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8" name="Google Shape;398;p13"/>
            <p:cNvCxnSpPr>
              <a:stCxn id="395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9" name="Google Shape;399;p13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400" name="Google Shape;400;p13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49e19df79_0_404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1149e19df79_0_404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7" name="Google Shape;67;g1149e19df79_0_404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1149e19df79_0_404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149e19df79_0_404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1149e19df79_0_404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1149e19df79_0_404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149e19df79_0_404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73" name="Google Shape;73;g1149e19df79_0_404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" name="Google Shape;74;g1149e19df79_0_404"/>
          <p:cNvGrpSpPr/>
          <p:nvPr/>
        </p:nvGrpSpPr>
        <p:grpSpPr>
          <a:xfrm>
            <a:off x="5376423" y="4867087"/>
            <a:ext cx="939284" cy="1029610"/>
            <a:chOff x="4704173" y="3604372"/>
            <a:chExt cx="492804" cy="540166"/>
          </a:xfrm>
        </p:grpSpPr>
        <p:sp>
          <p:nvSpPr>
            <p:cNvPr id="75" name="Google Shape;75;g1149e19df79_0_40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g1149e19df79_0_404"/>
            <p:cNvSpPr/>
            <p:nvPr/>
          </p:nvSpPr>
          <p:spPr>
            <a:xfrm rot="-3063482">
              <a:off x="4767516" y="3616957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g1149e19df79_0_404"/>
            <p:cNvSpPr/>
            <p:nvPr/>
          </p:nvSpPr>
          <p:spPr>
            <a:xfrm rot="3109755">
              <a:off x="4990768" y="3617079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g1149e19df79_0_404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g1149e19df79_0_404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149e19df79_0_404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g1149e19df79_0_404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1149e19df79_0_404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1149e19df79_0_404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1149e19df79_0_404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149e19df79_0_404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1149e19df79_0_404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149e19df79_0_404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149e19df79_0_404"/>
          <p:cNvSpPr txBox="1"/>
          <p:nvPr/>
        </p:nvSpPr>
        <p:spPr>
          <a:xfrm>
            <a:off x="631596" y="2963925"/>
            <a:ext cx="14463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8)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g1149e19df79_0_404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err="1"/>
              <a:t>MicroJack</a:t>
            </a:r>
            <a:r>
              <a:rPr lang="en-US" dirty="0"/>
              <a:t> Gotchas</a:t>
            </a:r>
            <a:endParaRPr dirty="0"/>
          </a:p>
        </p:txBody>
      </p:sp>
      <p:sp>
        <p:nvSpPr>
          <p:cNvPr id="256" name="Google Shape;256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Can’t write a negative integer literal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Instead, use subtraction from zero: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0 - 1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All variable declarations must come before all regular statements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Why? Simplifies concept of a “defined” variable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 defined operator precedence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If order matters for an operation, use parentheses</a:t>
            </a:r>
            <a:endParaRPr dirty="0"/>
          </a:p>
        </p:txBody>
      </p:sp>
      <p:sp>
        <p:nvSpPr>
          <p:cNvPr id="257" name="Google Shape;257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 err="1"/>
              <a:t>MicroJack</a:t>
            </a:r>
            <a:r>
              <a:rPr lang="en-US" dirty="0"/>
              <a:t> Gotchas</a:t>
            </a:r>
            <a:endParaRPr dirty="0"/>
          </a:p>
        </p:txBody>
      </p:sp>
      <p:sp>
        <p:nvSpPr>
          <p:cNvPr id="264" name="Google Shape;264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Arrays are just as you would expect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[index]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just calculating an address: take 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variable and add index to it as an offset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array bounds checking — you can run off the end of an array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Booleans are 0 (false) and non-zero (true)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65" name="Google Shape;265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Debugging Tips</a:t>
            </a:r>
            <a:endParaRPr dirty="0"/>
          </a:p>
        </p:txBody>
      </p:sp>
      <p:sp>
        <p:nvSpPr>
          <p:cNvPr id="272" name="Google Shape;2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Try walking through the general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r>
              <a:rPr lang="en-US" dirty="0"/>
              <a:t> code to understand why each line is there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Add comments to the assembly as you go! Much easier to understand resulting file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Find the smallest example you can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Provided tests get progressively more complex, but you may want to write your own tiny test case to isolate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r>
              <a:rPr lang="en-US" dirty="0"/>
              <a:t> methods can get long fast—we’ve added comments so you can isolate to the section you’re working on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“Play Computer”: as you step through the code, write down the state you expect after each instruction, then advance and see if the </a:t>
            </a:r>
            <a:r>
              <a:rPr lang="en-US" dirty="0" err="1"/>
              <a:t>CPUEmulator</a:t>
            </a:r>
            <a:r>
              <a:rPr lang="en-US" dirty="0"/>
              <a:t> agrees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73" name="Google Shape;2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Additional Project 8 Tips</a:t>
            </a:r>
            <a:endParaRPr dirty="0"/>
          </a:p>
        </p:txBody>
      </p:sp>
      <p:sp>
        <p:nvSpPr>
          <p:cNvPr id="299" name="Google Shape;299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When debugging assembly, a good first step is to try understanding the code and adding comments to the assembly as you go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Much easier to understand resulting file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printDebug</a:t>
            </a:r>
            <a:r>
              <a:rPr lang="en-US" dirty="0"/>
              <a:t> method has been implemented for you on all AST nodes</a:t>
            </a: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Use it to visualize exactly what the parser is giving you, but also as a basis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Both need to do processing on the current node and strategically recurse on its children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00" name="Google Shape;300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Additional Project 8 Tips</a:t>
            </a:r>
            <a:endParaRPr dirty="0"/>
          </a:p>
        </p:txBody>
      </p:sp>
      <p:sp>
        <p:nvSpPr>
          <p:cNvPr id="306" name="Google Shape;306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Pushing and popping from the stack can be intimidating, but formulaic</a:t>
            </a:r>
            <a:endParaRPr dirty="0"/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Understand it once, copy and paste afterward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  <a:r>
              <a:rPr lang="en-US" dirty="0"/>
              <a:t> are already implemented for you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provide only a few </a:t>
            </a:r>
            <a:r>
              <a:rPr lang="en-US" dirty="0" err="1"/>
              <a:t>MicroJack</a:t>
            </a:r>
            <a:r>
              <a:rPr lang="en-US" dirty="0"/>
              <a:t> test files</a:t>
            </a:r>
            <a:endParaRPr dirty="0"/>
          </a:p>
          <a:p>
            <a:pPr marL="699516" lvl="1" indent="-342900">
              <a:buFont typeface="Wingdings" pitchFamily="2" charset="2"/>
              <a:buChar char="§"/>
            </a:pPr>
            <a:r>
              <a:rPr lang="en-US" dirty="0"/>
              <a:t>We encourage you to write more of your own (think back to the debugging lecture)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Sandbox.*</a:t>
            </a:r>
            <a:r>
              <a:rPr lang="en-US" dirty="0"/>
              <a:t> to write more tests or create your own files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07" name="Google Shape;307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Tools Practice</a:t>
            </a:r>
            <a:endParaRPr dirty="0"/>
          </a:p>
        </p:txBody>
      </p:sp>
      <p:sp>
        <p:nvSpPr>
          <p:cNvPr id="285" name="Google Shape;285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Practice using the Project 8 tools — try the following: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Run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pull</a:t>
            </a:r>
            <a:r>
              <a:rPr lang="en-US" dirty="0"/>
              <a:t> to pull the Project 8 starter code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Navigate to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directory: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cd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Compile the Java source code of the compiler by running:</a:t>
            </a:r>
            <a:br>
              <a:rPr lang="en-US" dirty="0"/>
            </a:b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javac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 $(find . -name "*.java")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Use your compiler to compile the Jack file for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OnlyVars.jack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program: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java compiler/Compiler compile ../test/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OnlyVars.jack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Load and run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OnlyVars.tst</a:t>
            </a:r>
            <a:r>
              <a:rPr lang="en-US" dirty="0"/>
              <a:t> in the </a:t>
            </a:r>
            <a:r>
              <a:rPr lang="en-US" dirty="0" err="1"/>
              <a:t>CPUEmulator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above steps were taken from the “How to Run Tests” portion of the specification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Can refer to this when needed as you work through the project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86" name="Google Shape;286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16 Reminders</a:t>
            </a:r>
            <a:endParaRPr dirty="0"/>
          </a:p>
        </p:txBody>
      </p:sp>
      <p:sp>
        <p:nvSpPr>
          <p:cNvPr id="385" name="Google Shape;385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Next week: Operating Systems and Computer Networks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2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Reminders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/>
              <a:t>Project 7, Part I (Midterm Corrections) due tonight (2/23) at 11:59pm (no late days may be used)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Project 7, Part II (Professor Meeting Report) due next Friday (3/1) at 11:59pm</a:t>
            </a: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Project 8 (Debugging &amp; Implementing a Compiler) released, due next Wednesday (3/6) at 11:59pm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Eric has office hours after class in CSE2 153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</p:txBody>
      </p:sp>
      <p:sp>
        <p:nvSpPr>
          <p:cNvPr id="386" name="Google Shape;386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49e19df79_0_4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110" name="Google Shape;110;g1149e19df79_0_4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1" name="Google Shape;111;g1149e19df79_0_446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149e19df79_0_446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1149e19df79_0_446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1149e19df79_0_446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1149e19df79_0_446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1149e19df79_0_446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1149e19df79_0_446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g1149e19df79_0_446"/>
          <p:cNvGrpSpPr/>
          <p:nvPr/>
        </p:nvGrpSpPr>
        <p:grpSpPr>
          <a:xfrm>
            <a:off x="425024" y="5303775"/>
            <a:ext cx="1896000" cy="1253100"/>
            <a:chOff x="114749" y="5313500"/>
            <a:chExt cx="1896000" cy="1253100"/>
          </a:xfrm>
        </p:grpSpPr>
        <p:sp>
          <p:nvSpPr>
            <p:cNvPr id="119" name="Google Shape;119;g1149e19df79_0_446"/>
            <p:cNvSpPr/>
            <p:nvPr/>
          </p:nvSpPr>
          <p:spPr>
            <a:xfrm>
              <a:off x="114749" y="5313500"/>
              <a:ext cx="1896000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g1149e19df79_0_446"/>
            <p:cNvSpPr/>
            <p:nvPr/>
          </p:nvSpPr>
          <p:spPr>
            <a:xfrm>
              <a:off x="225047" y="5886600"/>
              <a:ext cx="4266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1" name="Google Shape;121;g1149e19df79_0_446"/>
            <p:cNvSpPr/>
            <p:nvPr/>
          </p:nvSpPr>
          <p:spPr>
            <a:xfrm>
              <a:off x="678597" y="5886600"/>
              <a:ext cx="3648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2" name="Google Shape;122;g1149e19df79_0_446"/>
            <p:cNvSpPr/>
            <p:nvPr/>
          </p:nvSpPr>
          <p:spPr>
            <a:xfrm>
              <a:off x="225047" y="6207500"/>
              <a:ext cx="5430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3" name="Google Shape;123;g1149e19df79_0_446"/>
            <p:cNvSpPr/>
            <p:nvPr/>
          </p:nvSpPr>
          <p:spPr>
            <a:xfrm>
              <a:off x="1076946" y="58866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4" name="Google Shape;124;g1149e19df79_0_446"/>
            <p:cNvSpPr/>
            <p:nvPr/>
          </p:nvSpPr>
          <p:spPr>
            <a:xfrm>
              <a:off x="778446" y="62075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25" name="Google Shape;125;g1149e19df79_0_446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1149e19df79_0_446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1149e19df79_0_446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g1149e19df79_0_446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129" name="Google Shape;129;g1149e19df79_0_446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g1149e19df79_0_446"/>
            <p:cNvSpPr/>
            <p:nvPr/>
          </p:nvSpPr>
          <p:spPr>
            <a:xfrm>
              <a:off x="2813350" y="58835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1" name="Google Shape;131;g1149e19df79_0_446"/>
            <p:cNvSpPr/>
            <p:nvPr/>
          </p:nvSpPr>
          <p:spPr>
            <a:xfrm>
              <a:off x="251947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2" name="Google Shape;132;g1149e19df79_0_446"/>
            <p:cNvSpPr/>
            <p:nvPr/>
          </p:nvSpPr>
          <p:spPr>
            <a:xfrm>
              <a:off x="309802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33" name="Google Shape;133;g1149e19df79_0_446"/>
            <p:cNvCxnSpPr>
              <a:stCxn id="131" idx="0"/>
              <a:endCxn id="130" idx="2"/>
            </p:cNvCxnSpPr>
            <p:nvPr/>
          </p:nvCxnSpPr>
          <p:spPr>
            <a:xfrm rot="10800000" flipH="1">
              <a:off x="2743425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4" name="Google Shape;134;g1149e19df79_0_446"/>
            <p:cNvCxnSpPr>
              <a:endCxn id="132" idx="0"/>
            </p:cNvCxnSpPr>
            <p:nvPr/>
          </p:nvCxnSpPr>
          <p:spPr>
            <a:xfrm>
              <a:off x="3003975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35" name="Google Shape;135;g1149e19df79_0_446"/>
          <p:cNvSpPr/>
          <p:nvPr/>
        </p:nvSpPr>
        <p:spPr>
          <a:xfrm>
            <a:off x="240351" y="1234081"/>
            <a:ext cx="3144000" cy="2029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1149e19df79_0_446"/>
          <p:cNvSpPr/>
          <p:nvPr/>
        </p:nvSpPr>
        <p:spPr>
          <a:xfrm>
            <a:off x="6026050" y="1357064"/>
            <a:ext cx="2877600" cy="18678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The Task</a:t>
            </a:r>
            <a:endParaRPr/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Convert the AST into </a:t>
            </a:r>
            <a:r>
              <a:rPr lang="en-US" b="1" dirty="0"/>
              <a:t>target language code </a:t>
            </a:r>
            <a:r>
              <a:rPr lang="en-US" dirty="0"/>
              <a:t>that produces the same result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Project 8 goal: Produce </a:t>
            </a:r>
            <a:r>
              <a:rPr lang="en-US" b="1" dirty="0"/>
              <a:t>reliable</a:t>
            </a:r>
            <a:r>
              <a:rPr lang="en-US" dirty="0"/>
              <a:t>, not efficient, compiler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tricky bit: Do it automatically for all possible arrangements of code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To stay sane, we’ll break the task down: Generate code </a:t>
            </a:r>
            <a:r>
              <a:rPr lang="en-US" i="1" dirty="0"/>
              <a:t>for each node type </a:t>
            </a:r>
            <a:r>
              <a:rPr lang="en-US" dirty="0"/>
              <a:t>in the AST</a:t>
            </a:r>
            <a:endParaRPr dirty="0"/>
          </a:p>
        </p:txBody>
      </p:sp>
      <p:sp>
        <p:nvSpPr>
          <p:cNvPr id="151" name="Google Shape;151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1398750" y="140445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2154149" y="1644675"/>
            <a:ext cx="1046233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1588750" y="2406725"/>
            <a:ext cx="86378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2825749" y="2406675"/>
            <a:ext cx="944161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56" name="Google Shape;156;p5"/>
          <p:cNvCxnSpPr>
            <a:stCxn id="154" idx="0"/>
            <a:endCxn id="153" idx="2"/>
          </p:cNvCxnSpPr>
          <p:nvPr/>
        </p:nvCxnSpPr>
        <p:spPr>
          <a:xfrm rot="10800000" flipH="1">
            <a:off x="2020640" y="1929725"/>
            <a:ext cx="656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5"/>
          <p:cNvCxnSpPr>
            <a:stCxn id="155" idx="0"/>
            <a:endCxn id="153" idx="2"/>
          </p:cNvCxnSpPr>
          <p:nvPr/>
        </p:nvCxnSpPr>
        <p:spPr>
          <a:xfrm rot="10800000">
            <a:off x="2677130" y="1929675"/>
            <a:ext cx="620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8" name="Google Shape;158;p5"/>
          <p:cNvSpPr txBox="1"/>
          <p:nvPr/>
        </p:nvSpPr>
        <p:spPr>
          <a:xfrm>
            <a:off x="1782875" y="1985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2954075" y="1985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5250450" y="1586576"/>
            <a:ext cx="2155500" cy="1235348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4242588" y="196545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g1149e19df79_0_547"/>
          <p:cNvCxnSpPr/>
          <p:nvPr/>
        </p:nvCxnSpPr>
        <p:spPr>
          <a:xfrm>
            <a:off x="0" y="2453025"/>
            <a:ext cx="21219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68" name="Google Shape;168;g1149e19df79_0_547"/>
          <p:cNvCxnSpPr/>
          <p:nvPr/>
        </p:nvCxnSpPr>
        <p:spPr>
          <a:xfrm>
            <a:off x="3271175" y="2453025"/>
            <a:ext cx="27663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69" name="Google Shape;169;g1149e19df79_0_547"/>
          <p:cNvCxnSpPr/>
          <p:nvPr/>
        </p:nvCxnSpPr>
        <p:spPr>
          <a:xfrm>
            <a:off x="6597600" y="18284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0" name="Google Shape;170;g1149e19df79_0_547"/>
          <p:cNvCxnSpPr>
            <a:stCxn id="171" idx="2"/>
            <a:endCxn id="172" idx="0"/>
          </p:cNvCxnSpPr>
          <p:nvPr/>
        </p:nvCxnSpPr>
        <p:spPr>
          <a:xfrm>
            <a:off x="2711050" y="18471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3" name="Google Shape;173;g1149e19df79_0_54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Compile Time vs. Run Time</a:t>
            </a:r>
            <a:endParaRPr/>
          </a:p>
        </p:txBody>
      </p:sp>
      <p:sp>
        <p:nvSpPr>
          <p:cNvPr id="174" name="Google Shape;174;g1149e19df79_0_54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5" name="Google Shape;175;g1149e19df79_0_547"/>
          <p:cNvSpPr/>
          <p:nvPr/>
        </p:nvSpPr>
        <p:spPr>
          <a:xfrm>
            <a:off x="600150" y="1929863"/>
            <a:ext cx="79437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1149e19df79_0_547"/>
          <p:cNvSpPr/>
          <p:nvPr/>
        </p:nvSpPr>
        <p:spPr>
          <a:xfrm>
            <a:off x="1834150" y="1280423"/>
            <a:ext cx="1753800" cy="5667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1149e19df79_0_547"/>
          <p:cNvSpPr/>
          <p:nvPr/>
        </p:nvSpPr>
        <p:spPr>
          <a:xfrm>
            <a:off x="5720700" y="1280423"/>
            <a:ext cx="1753800" cy="5667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1149e19df79_0_547"/>
          <p:cNvSpPr/>
          <p:nvPr/>
        </p:nvSpPr>
        <p:spPr>
          <a:xfrm>
            <a:off x="2384168" y="2377731"/>
            <a:ext cx="6486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6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8" name="Google Shape;178;g1149e19df79_0_547"/>
          <p:cNvSpPr/>
          <p:nvPr/>
        </p:nvSpPr>
        <p:spPr>
          <a:xfrm>
            <a:off x="2086713" y="2802276"/>
            <a:ext cx="5349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6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9" name="Google Shape;179;g1149e19df79_0_547"/>
          <p:cNvSpPr/>
          <p:nvPr/>
        </p:nvSpPr>
        <p:spPr>
          <a:xfrm>
            <a:off x="2768132" y="2802248"/>
            <a:ext cx="5850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6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80" name="Google Shape;180;g1149e19df79_0_547"/>
          <p:cNvCxnSpPr>
            <a:stCxn id="178" idx="0"/>
            <a:endCxn id="177" idx="2"/>
          </p:cNvCxnSpPr>
          <p:nvPr/>
        </p:nvCxnSpPr>
        <p:spPr>
          <a:xfrm rot="10800000" flipH="1">
            <a:off x="2354163" y="2536776"/>
            <a:ext cx="3543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" name="Google Shape;181;g1149e19df79_0_547"/>
          <p:cNvCxnSpPr>
            <a:stCxn id="179" idx="0"/>
            <a:endCxn id="177" idx="2"/>
          </p:cNvCxnSpPr>
          <p:nvPr/>
        </p:nvCxnSpPr>
        <p:spPr>
          <a:xfrm rot="10800000">
            <a:off x="2708432" y="2536748"/>
            <a:ext cx="3522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2" name="Google Shape;182;g1149e19df79_0_547"/>
          <p:cNvSpPr txBox="1"/>
          <p:nvPr/>
        </p:nvSpPr>
        <p:spPr>
          <a:xfrm>
            <a:off x="2069176" y="2537484"/>
            <a:ext cx="648600" cy="2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g1149e19df79_0_547"/>
          <p:cNvSpPr txBox="1"/>
          <p:nvPr/>
        </p:nvSpPr>
        <p:spPr>
          <a:xfrm>
            <a:off x="2872201" y="2523051"/>
            <a:ext cx="648600" cy="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g1149e19df79_0_547"/>
          <p:cNvSpPr/>
          <p:nvPr/>
        </p:nvSpPr>
        <p:spPr>
          <a:xfrm>
            <a:off x="4095013" y="2301124"/>
            <a:ext cx="1190100" cy="8244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1149e19df79_0_547"/>
          <p:cNvSpPr/>
          <p:nvPr/>
        </p:nvSpPr>
        <p:spPr>
          <a:xfrm rot="-373427" flipH="1">
            <a:off x="6179196" y="2296705"/>
            <a:ext cx="980262" cy="722295"/>
          </a:xfrm>
          <a:prstGeom prst="lightningBol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1149e19df79_0_547"/>
          <p:cNvSpPr/>
          <p:nvPr/>
        </p:nvSpPr>
        <p:spPr>
          <a:xfrm>
            <a:off x="834100" y="3468575"/>
            <a:ext cx="3753900" cy="26691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Compiler (a Java program) is running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Generates Hack instructions that will be run later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types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variables, but NOT the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values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 variables or which </a:t>
            </a:r>
            <a:r>
              <a:rPr lang="en-US" sz="16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 path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taken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1149e19df79_0_547"/>
          <p:cNvSpPr/>
          <p:nvPr/>
        </p:nvSpPr>
        <p:spPr>
          <a:xfrm>
            <a:off x="259963" y="2301125"/>
            <a:ext cx="1190100" cy="762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x = 5 + 3;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1149e19df79_0_547"/>
          <p:cNvSpPr/>
          <p:nvPr/>
        </p:nvSpPr>
        <p:spPr>
          <a:xfrm>
            <a:off x="4720650" y="3468575"/>
            <a:ext cx="3753900" cy="2669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 (a Hack program) is running on the Hack computer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value of variables, which code path is taken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1149e19df79_0_547"/>
          <p:cNvSpPr txBox="1"/>
          <p:nvPr/>
        </p:nvSpPr>
        <p:spPr>
          <a:xfrm>
            <a:off x="6069925" y="2460900"/>
            <a:ext cx="10464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1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1400" b="1" i="0" u="none" strike="noStrike" cap="none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ehavior</a:t>
            </a:r>
            <a:endParaRPr sz="1400" b="1" i="0" u="none" strike="noStrike" cap="none" dirty="0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49e19df79_0_58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194" name="Google Shape;194;g1149e19df79_0_58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95" name="Google Shape;195;g1149e19df79_0_58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96" name="Google Shape;196;g1149e19df79_0_580"/>
          <p:cNvSpPr/>
          <p:nvPr/>
        </p:nvSpPr>
        <p:spPr>
          <a:xfrm>
            <a:off x="1398750" y="3220700"/>
            <a:ext cx="2494800" cy="177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1149e19df79_0_580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g1149e19df79_0_580"/>
          <p:cNvSpPr/>
          <p:nvPr/>
        </p:nvSpPr>
        <p:spPr>
          <a:xfrm>
            <a:off x="1588750" y="4222975"/>
            <a:ext cx="8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g1149e19df79_0_580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00" name="Google Shape;200;g1149e19df79_0_580"/>
          <p:cNvCxnSpPr>
            <a:stCxn id="198" idx="0"/>
            <a:endCxn id="197" idx="2"/>
          </p:cNvCxnSpPr>
          <p:nvPr/>
        </p:nvCxnSpPr>
        <p:spPr>
          <a:xfrm rot="10800000" flipH="1">
            <a:off x="2026150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g1149e19df79_0_580"/>
          <p:cNvCxnSpPr>
            <a:stCxn id="199" idx="0"/>
            <a:endCxn id="197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g1149e19df79_0_580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3" name="Google Shape;203;g1149e19df79_0_580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g1149e19df79_0_580"/>
          <p:cNvSpPr/>
          <p:nvPr/>
        </p:nvSpPr>
        <p:spPr>
          <a:xfrm rot="-1799471">
            <a:off x="4163765" y="2865502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149e19df79_0_580"/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1149e19df79_0_580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12" name="Google Shape;212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13" name="Google Shape;213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14" name="Google Shape;214;p7"/>
          <p:cNvSpPr/>
          <p:nvPr/>
        </p:nvSpPr>
        <p:spPr>
          <a:xfrm>
            <a:off x="1398750" y="3220700"/>
            <a:ext cx="2494800" cy="1775194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Google Shape;216;p7"/>
          <p:cNvSpPr/>
          <p:nvPr/>
        </p:nvSpPr>
        <p:spPr>
          <a:xfrm>
            <a:off x="1588750" y="4222975"/>
            <a:ext cx="874864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8" name="Google Shape;218;p7"/>
          <p:cNvCxnSpPr>
            <a:stCxn id="216" idx="0"/>
            <a:endCxn id="215" idx="2"/>
          </p:cNvCxnSpPr>
          <p:nvPr/>
        </p:nvCxnSpPr>
        <p:spPr>
          <a:xfrm rot="10800000" flipH="1">
            <a:off x="2026182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219;p7"/>
          <p:cNvCxnSpPr>
            <a:stCxn id="217" idx="0"/>
            <a:endCxn id="215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0" name="Google Shape;220;p7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2" name="Google Shape;222;p7"/>
          <p:cNvSpPr/>
          <p:nvPr/>
        </p:nvSpPr>
        <p:spPr>
          <a:xfrm rot="-1799471">
            <a:off x="4163756" y="2865507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7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7"/>
          <p:cNvSpPr/>
          <p:nvPr/>
        </p:nvSpPr>
        <p:spPr>
          <a:xfrm>
            <a:off x="5250450" y="3121075"/>
            <a:ext cx="2630400" cy="373629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7"/>
          <p:cNvSpPr/>
          <p:nvPr/>
        </p:nvSpPr>
        <p:spPr>
          <a:xfrm rot="1799471">
            <a:off x="4163754" y="4693326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7"/>
          <p:cNvSpPr txBox="1"/>
          <p:nvPr/>
        </p:nvSpPr>
        <p:spPr>
          <a:xfrm>
            <a:off x="4034100" y="4573925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(trying its best)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205;g1149e19df79_0_580">
            <a:extLst>
              <a:ext uri="{FF2B5EF4-FFF2-40B4-BE49-F238E27FC236}">
                <a16:creationId xmlns:a16="http://schemas.microsoft.com/office/drawing/2014/main" id="{A3CDEA86-731B-7FCA-9709-0387677FE6F2}"/>
              </a:ext>
            </a:extLst>
          </p:cNvPr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33" name="Google Shape;233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Why? Modularity: We can fit any expression in that slot, as long as </a:t>
            </a:r>
            <a:r>
              <a:rPr lang="en-US" b="1" dirty="0"/>
              <a:t>its result ends up in R0!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34" name="Google Shape;234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235" name="Google Shape;235;p8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8"/>
          <p:cNvSpPr txBox="1"/>
          <p:nvPr/>
        </p:nvSpPr>
        <p:spPr>
          <a:xfrm>
            <a:off x="3098504" y="3695993"/>
            <a:ext cx="141304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(actually, quite clever!)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Google Shape;242;p8"/>
          <p:cNvCxnSpPr>
            <a:stCxn id="240" idx="0"/>
            <a:endCxn id="239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3" name="Google Shape;243;p8"/>
          <p:cNvCxnSpPr>
            <a:stCxn id="241" idx="0"/>
            <a:endCxn id="239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4" name="Google Shape;244;p8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5" name="Google Shape;245;p8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8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8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8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8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3705</Words>
  <Application>Microsoft Macintosh PowerPoint</Application>
  <PresentationFormat>On-screen Show (4:3)</PresentationFormat>
  <Paragraphs>953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Noto Sans Symbols</vt:lpstr>
      <vt:lpstr>Arial</vt:lpstr>
      <vt:lpstr>Calibri</vt:lpstr>
      <vt:lpstr>Consolas</vt:lpstr>
      <vt:lpstr>Courier New</vt:lpstr>
      <vt:lpstr>Times New Roman</vt:lpstr>
      <vt:lpstr>Wingdings</vt:lpstr>
      <vt:lpstr>UWTheme-333-Sp18</vt:lpstr>
      <vt:lpstr>Code Generation &amp; Project 8 Overview </vt:lpstr>
      <vt:lpstr>Lecture Outline</vt:lpstr>
      <vt:lpstr>Software Overview</vt:lpstr>
      <vt:lpstr>The Compiler: Implementation</vt:lpstr>
      <vt:lpstr>Code Generation: The Task</vt:lpstr>
      <vt:lpstr>Compile Time vs. Run Time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Takeaways</vt:lpstr>
      <vt:lpstr>Lecture Outline</vt:lpstr>
      <vt:lpstr>Project 8 Overview</vt:lpstr>
      <vt:lpstr>Project 8: MicroJack</vt:lpstr>
      <vt:lpstr>Project 8: The AST Nodes</vt:lpstr>
      <vt:lpstr>Project 8: Generating Code</vt:lpstr>
      <vt:lpstr>Project 8 Overview</vt:lpstr>
      <vt:lpstr>Example: Number Literal (Step 1)</vt:lpstr>
      <vt:lpstr>Example: Number Literal (Step 1)</vt:lpstr>
      <vt:lpstr>Example: Number Literal (Step 1)</vt:lpstr>
      <vt:lpstr>Example: Number Literal (Step 1)</vt:lpstr>
      <vt:lpstr>Example: Plus (Step 2)</vt:lpstr>
      <vt:lpstr>Example: Plus (Step 2)</vt:lpstr>
      <vt:lpstr>Code Generation: Example</vt:lpstr>
      <vt:lpstr>MicroJack Gotchas</vt:lpstr>
      <vt:lpstr>MicroJack Gotchas</vt:lpstr>
      <vt:lpstr>Project 8: Debugging Tips</vt:lpstr>
      <vt:lpstr>Additional Project 8 Tips</vt:lpstr>
      <vt:lpstr>Additional Project 8 Tips</vt:lpstr>
      <vt:lpstr>Project 8 Tools Practice</vt:lpstr>
      <vt:lpstr>Lecture 16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Debugging Strategies, Project 7 Overview </dc:title>
  <dc:creator>Aaron Johnston</dc:creator>
  <cp:lastModifiedBy>Eric Fan</cp:lastModifiedBy>
  <cp:revision>92</cp:revision>
  <dcterms:created xsi:type="dcterms:W3CDTF">2018-03-28T08:00:24Z</dcterms:created>
  <dcterms:modified xsi:type="dcterms:W3CDTF">2024-02-21T21:39:30Z</dcterms:modified>
</cp:coreProperties>
</file>